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icio" id="{5ecdf2b2-6101-5d05-d9d2-77477039bb0c}">
          <p14:sldIdLst>
            <p14:sldId id="256"/>
            <p14:sldId id="257"/>
          </p14:sldIdLst>
        </p14:section>
        <p14:section name="Clase 1 · Modelling, awareness, receptive" id="{52fa465a-1e4f-9784-89b7-1efe4c96819d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Clase 2 · Structured production" id="{0f3f70b5-54e7-b31e-9213-dd41898f3e03}">
          <p14:sldIdLst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C241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5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S1 · Je me présente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173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 · MOI ET MA VIE · SEMAINE 1</a:t>
            </a:r>
            <a:endParaRPr lang="en-US" sz="18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me présente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1546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presento · 2 clases de 45 minutos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731520" y="4206240"/>
            <a:ext cx="5120640" cy="1371600"/>
          </a:xfrm>
          <a:prstGeom prst="roundRect">
            <a:avLst>
              <a:gd name="adj" fmla="val 10000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4343400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Clase 1</a:t>
            </a:r>
            <a:endParaRPr lang="en-US" sz="14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Bonjour ! Je m'appelle…</a:t>
            </a:r>
            <a:endParaRPr lang="en-US" sz="14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Sonidos, saludos, números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17920" y="4206240"/>
            <a:ext cx="5120640" cy="1371600"/>
          </a:xfrm>
          <a:prstGeom prst="roundRect">
            <a:avLst>
              <a:gd name="adj" fmla="val 10000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92240" y="4343400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Clase 2</a:t>
            </a:r>
            <a:endParaRPr lang="en-US" sz="14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J'ai une fille qui s'appelle…</a:t>
            </a:r>
            <a:endParaRPr lang="en-US" sz="14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Avoir, familia, edad</a:t>
            </a:r>
            <a:endParaRPr lang="en-US" sz="14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2720" y="64008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 de la semana puedo…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600200"/>
            <a:ext cx="11064240" cy="896112"/>
          </a:xfrm>
          <a:prstGeom prst="roundRect">
            <a:avLst>
              <a:gd name="adj" fmla="val 12245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819656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645920" y="1600200"/>
            <a:ext cx="96926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Saludar y despedirme en registro formal e informal.</a:t>
            </a:r>
            <a:endParaRPr lang="en-US" sz="2200" dirty="0"/>
          </a:p>
        </p:txBody>
      </p:sp>
      <p:sp>
        <p:nvSpPr>
          <p:cNvPr id="8" name="Shape 4"/>
          <p:cNvSpPr/>
          <p:nvPr/>
        </p:nvSpPr>
        <p:spPr>
          <a:xfrm>
            <a:off x="548640" y="2679192"/>
            <a:ext cx="11064240" cy="896112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898648"/>
            <a:ext cx="457200" cy="45720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645920" y="2679192"/>
            <a:ext cx="96926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y decir los números del 0 al 69.</a:t>
            </a:r>
            <a:endParaRPr lang="en-US" sz="2200" dirty="0"/>
          </a:p>
        </p:txBody>
      </p:sp>
      <p:sp>
        <p:nvSpPr>
          <p:cNvPr id="11" name="Shape 6"/>
          <p:cNvSpPr/>
          <p:nvPr/>
        </p:nvSpPr>
        <p:spPr>
          <a:xfrm>
            <a:off x="548640" y="3758184"/>
            <a:ext cx="11064240" cy="896112"/>
          </a:xfrm>
          <a:prstGeom prst="roundRect">
            <a:avLst>
              <a:gd name="adj" fmla="val 12245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977640"/>
            <a:ext cx="457200" cy="4572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645920" y="3758184"/>
            <a:ext cx="96926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Presentarme: nombre, edad, profesión y ciudad.</a:t>
            </a:r>
            <a:endParaRPr lang="en-US" sz="2200" dirty="0"/>
          </a:p>
        </p:txBody>
      </p:sp>
      <p:sp>
        <p:nvSpPr>
          <p:cNvPr id="14" name="Shape 8"/>
          <p:cNvSpPr/>
          <p:nvPr/>
        </p:nvSpPr>
        <p:spPr>
          <a:xfrm>
            <a:off x="548640" y="4837176"/>
            <a:ext cx="11064240" cy="896112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056632"/>
            <a:ext cx="457200" cy="45720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645920" y="4837176"/>
            <a:ext cx="96926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Presentar a mi familia con avoir y decir lo que no tengo.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144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CLASE 1 · MODELLING · AWARENESS · RECEPTIVE</a:t>
            </a:r>
            <a:endParaRPr lang="en-US" sz="18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Bonjour ! Je m'appelle…</a:t>
            </a:r>
            <a:endParaRPr lang="en-US" sz="5400" dirty="0"/>
          </a:p>
        </p:txBody>
      </p:sp>
      <p:sp>
        <p:nvSpPr>
          <p:cNvPr id="4" name="Shape 2"/>
          <p:cNvSpPr/>
          <p:nvPr/>
        </p:nvSpPr>
        <p:spPr>
          <a:xfrm>
            <a:off x="731520" y="4114800"/>
            <a:ext cx="2011680" cy="1737360"/>
          </a:xfrm>
          <a:prstGeom prst="roundRect">
            <a:avLst>
              <a:gd name="adj" fmla="val 6316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425196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5'</a:t>
            </a:r>
            <a:endParaRPr lang="en-US" sz="26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Starter: corrige tu diagnóstico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907792" y="4114800"/>
            <a:ext cx="2011680" cy="1737360"/>
          </a:xfrm>
          <a:prstGeom prst="roundRect">
            <a:avLst>
              <a:gd name="adj" fmla="val 6316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090672" y="425196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10'</a:t>
            </a:r>
            <a:endParaRPr lang="en-US" sz="26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Modelo: saludos, sonidos, números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084064" y="4114800"/>
            <a:ext cx="2011680" cy="1737360"/>
          </a:xfrm>
          <a:prstGeom prst="roundRect">
            <a:avLst>
              <a:gd name="adj" fmla="val 6316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266944" y="425196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15'</a:t>
            </a:r>
            <a:endParaRPr lang="en-US" sz="26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Escucha y lectura: 4 personas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260336" y="4114800"/>
            <a:ext cx="2011680" cy="1737360"/>
          </a:xfrm>
          <a:prstGeom prst="roundRect">
            <a:avLst>
              <a:gd name="adj" fmla="val 6316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443216" y="425196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10'</a:t>
            </a:r>
            <a:endParaRPr lang="en-US" sz="26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 web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9436608" y="4114800"/>
            <a:ext cx="2011680" cy="1737360"/>
          </a:xfrm>
          <a:prstGeom prst="roundRect">
            <a:avLst>
              <a:gd name="adj" fmla="val 6316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619488" y="425196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5'</a:t>
            </a:r>
            <a:endParaRPr lang="en-US" sz="26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ticket + semáforo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 · Corrige tu diagnóstico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5 MINUTOS · SIN MIRAR NADA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3258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frases de tu prueba inicial. Corrígelas en el cuadernillo.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548640" y="2029968"/>
            <a:ext cx="502920" cy="50292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2029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280160" y="1920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suis 44 ans.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548640" y="2852928"/>
            <a:ext cx="502920" cy="50292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28529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80160" y="274320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suis un professeur.</a:t>
            </a:r>
            <a:endParaRPr lang="en-US" sz="2600" dirty="0"/>
          </a:p>
        </p:txBody>
      </p:sp>
      <p:sp>
        <p:nvSpPr>
          <p:cNvPr id="13" name="Shape 10"/>
          <p:cNvSpPr/>
          <p:nvPr/>
        </p:nvSpPr>
        <p:spPr>
          <a:xfrm>
            <a:off x="548640" y="3675888"/>
            <a:ext cx="502920" cy="50292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48640" y="3675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35661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m'appele Miguel.</a:t>
            </a:r>
            <a:endParaRPr lang="en-US" sz="2600" dirty="0"/>
          </a:p>
        </p:txBody>
      </p:sp>
      <p:sp>
        <p:nvSpPr>
          <p:cNvPr id="16" name="Shape 13"/>
          <p:cNvSpPr/>
          <p:nvPr/>
        </p:nvSpPr>
        <p:spPr>
          <a:xfrm>
            <a:off x="548640" y="4498848"/>
            <a:ext cx="502920" cy="50292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44988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280160" y="438912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is très felice.</a:t>
            </a:r>
            <a:endParaRPr lang="en-US" sz="2600" dirty="0"/>
          </a:p>
        </p:txBody>
      </p:sp>
      <p:sp>
        <p:nvSpPr>
          <p:cNvPr id="19" name="Shape 16"/>
          <p:cNvSpPr/>
          <p:nvPr/>
        </p:nvSpPr>
        <p:spPr>
          <a:xfrm>
            <a:off x="548640" y="5321808"/>
            <a:ext cx="502920" cy="50292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48640" y="5321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280160" y="521208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tôt = ?   ·   pourtant = ?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 · Soluciones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463040"/>
            <a:ext cx="5120640" cy="749808"/>
          </a:xfrm>
          <a:prstGeom prst="roundRect">
            <a:avLst>
              <a:gd name="adj" fmla="val 14634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1463040"/>
            <a:ext cx="4754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</a:t>
            </a:r>
            <a:pPr indent="0" marL="0">
              <a:buNone/>
            </a:pPr>
            <a:r>
              <a:rPr lang="en-US" sz="20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suis 44 ans.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943600" y="1463040"/>
            <a:ext cx="5669280" cy="749808"/>
          </a:xfrm>
          <a:prstGeom prst="roundRect">
            <a:avLst>
              <a:gd name="adj" fmla="val 14634"/>
            </a:avLst>
          </a:prstGeom>
          <a:solidFill>
            <a:srgbClr val="ECFDF3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172200" y="1463040"/>
            <a:ext cx="5303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pPr indent="0" marL="0">
              <a:buNone/>
            </a:pPr>
            <a:r>
              <a:rPr lang="en-US" sz="20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J'ai 44 ans.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2377440"/>
            <a:ext cx="5120640" cy="749808"/>
          </a:xfrm>
          <a:prstGeom prst="roundRect">
            <a:avLst>
              <a:gd name="adj" fmla="val 14634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7240" y="2377440"/>
            <a:ext cx="4754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</a:t>
            </a:r>
            <a:pPr indent="0" marL="0">
              <a:buNone/>
            </a:pPr>
            <a:r>
              <a:rPr lang="en-US" sz="20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suis un professeur.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943600" y="2377440"/>
            <a:ext cx="5669280" cy="749808"/>
          </a:xfrm>
          <a:prstGeom prst="roundRect">
            <a:avLst>
              <a:gd name="adj" fmla="val 14634"/>
            </a:avLst>
          </a:prstGeom>
          <a:solidFill>
            <a:srgbClr val="ECFDF3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172200" y="2377440"/>
            <a:ext cx="5303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pPr indent="0" marL="0">
              <a:buNone/>
            </a:pPr>
            <a:r>
              <a:rPr lang="en-US" sz="20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suis professeur.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48640" y="3291840"/>
            <a:ext cx="5120640" cy="749808"/>
          </a:xfrm>
          <a:prstGeom prst="roundRect">
            <a:avLst>
              <a:gd name="adj" fmla="val 14634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77240" y="3291840"/>
            <a:ext cx="4754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</a:t>
            </a:r>
            <a:pPr indent="0" marL="0">
              <a:buNone/>
            </a:pPr>
            <a:r>
              <a:rPr lang="en-US" sz="20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m'appele Miguel.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943600" y="3291840"/>
            <a:ext cx="5669280" cy="749808"/>
          </a:xfrm>
          <a:prstGeom prst="roundRect">
            <a:avLst>
              <a:gd name="adj" fmla="val 14634"/>
            </a:avLst>
          </a:prstGeom>
          <a:solidFill>
            <a:srgbClr val="ECFDF3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172200" y="3291840"/>
            <a:ext cx="5303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pPr indent="0" marL="0">
              <a:buNone/>
            </a:pPr>
            <a:r>
              <a:rPr lang="en-US" sz="20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m'appelle Miguel.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548640" y="4206240"/>
            <a:ext cx="5120640" cy="749808"/>
          </a:xfrm>
          <a:prstGeom prst="roundRect">
            <a:avLst>
              <a:gd name="adj" fmla="val 14634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77240" y="4206240"/>
            <a:ext cx="4754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</a:t>
            </a:r>
            <a:pPr indent="0" marL="0">
              <a:buNone/>
            </a:pPr>
            <a:r>
              <a:rPr lang="en-US" sz="20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is très felice.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5943600" y="4206240"/>
            <a:ext cx="5669280" cy="749808"/>
          </a:xfrm>
          <a:prstGeom prst="roundRect">
            <a:avLst>
              <a:gd name="adj" fmla="val 14634"/>
            </a:avLst>
          </a:prstGeom>
          <a:solidFill>
            <a:srgbClr val="ECFDF3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172200" y="4206240"/>
            <a:ext cx="5303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pPr indent="0" marL="0">
              <a:buNone/>
            </a:pPr>
            <a:r>
              <a:rPr lang="en-US" sz="20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est très heureuse.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48640" y="5120640"/>
            <a:ext cx="5120640" cy="749808"/>
          </a:xfrm>
          <a:prstGeom prst="roundRect">
            <a:avLst>
              <a:gd name="adj" fmla="val 14634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77240" y="5120640"/>
            <a:ext cx="4754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</a:t>
            </a:r>
            <a:pPr indent="0" marL="0">
              <a:buNone/>
            </a:pPr>
            <a:r>
              <a:rPr lang="en-US" sz="20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tôt = ?   ·   pourtant = ?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5943600" y="5120640"/>
            <a:ext cx="5669280" cy="749808"/>
          </a:xfrm>
          <a:prstGeom prst="roundRect">
            <a:avLst>
              <a:gd name="adj" fmla="val 14634"/>
            </a:avLst>
          </a:prstGeom>
          <a:solidFill>
            <a:srgbClr val="ECFDF3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172200" y="5120640"/>
            <a:ext cx="5303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pPr indent="0" marL="0">
              <a:buNone/>
            </a:pPr>
            <a:r>
              <a:rPr lang="en-US" sz="20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tôt = temprano · pourtant = sin embargo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Saludar y despedirse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MODELLING · ESCUCHA EN LA WEB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54406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1463040"/>
            <a:ext cx="50292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Bonjour !</a:t>
            </a:r>
            <a:endParaRPr lang="en-US" sz="2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Hola / Buenos días (neutro)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6172200" y="1463040"/>
            <a:ext cx="54406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46520" y="1463040"/>
            <a:ext cx="50292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Salut !</a:t>
            </a:r>
            <a:endParaRPr lang="en-US" sz="2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¡Hola! / ¡Chao! (informal)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548640" y="2606040"/>
            <a:ext cx="54406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22960" y="2606040"/>
            <a:ext cx="50292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Bonsoir !</a:t>
            </a:r>
            <a:endParaRPr lang="en-US" sz="2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Buenas tardes / noches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6172200" y="2606040"/>
            <a:ext cx="54406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446520" y="2606040"/>
            <a:ext cx="50292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revoir !</a:t>
            </a:r>
            <a:endParaRPr lang="en-US" sz="2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Adiós</a:t>
            </a:r>
            <a:endParaRPr lang="en-US" sz="2600" dirty="0"/>
          </a:p>
        </p:txBody>
      </p:sp>
      <p:sp>
        <p:nvSpPr>
          <p:cNvPr id="14" name="Shape 11"/>
          <p:cNvSpPr/>
          <p:nvPr/>
        </p:nvSpPr>
        <p:spPr>
          <a:xfrm>
            <a:off x="548640" y="3749040"/>
            <a:ext cx="54406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22960" y="3749040"/>
            <a:ext cx="50292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bientôt !</a:t>
            </a:r>
            <a:endParaRPr lang="en-US" sz="2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Hasta pronto</a:t>
            </a:r>
            <a:endParaRPr lang="en-US" sz="2600" dirty="0"/>
          </a:p>
        </p:txBody>
      </p:sp>
      <p:sp>
        <p:nvSpPr>
          <p:cNvPr id="16" name="Shape 13"/>
          <p:cNvSpPr/>
          <p:nvPr/>
        </p:nvSpPr>
        <p:spPr>
          <a:xfrm>
            <a:off x="6172200" y="3749040"/>
            <a:ext cx="54406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446520" y="3749040"/>
            <a:ext cx="50292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 va ?</a:t>
            </a:r>
            <a:endParaRPr lang="en-US" sz="2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tal?</a:t>
            </a:r>
            <a:endParaRPr lang="en-US" sz="2600" dirty="0"/>
          </a:p>
        </p:txBody>
      </p:sp>
      <p:sp>
        <p:nvSpPr>
          <p:cNvPr id="18" name="Shape 15"/>
          <p:cNvSpPr/>
          <p:nvPr/>
        </p:nvSpPr>
        <p:spPr>
          <a:xfrm>
            <a:off x="548640" y="4892040"/>
            <a:ext cx="54406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22960" y="4892040"/>
            <a:ext cx="50292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 va bien, merci. Et toi ?</a:t>
            </a:r>
            <a:endParaRPr lang="en-US" sz="2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Bien, gracias. ¿Y tú?</a:t>
            </a:r>
            <a:endParaRPr lang="en-US" sz="2600" dirty="0"/>
          </a:p>
        </p:txBody>
      </p:sp>
      <p:sp>
        <p:nvSpPr>
          <p:cNvPr id="20" name="Shape 17"/>
          <p:cNvSpPr/>
          <p:nvPr/>
        </p:nvSpPr>
        <p:spPr>
          <a:xfrm>
            <a:off x="6172200" y="4892040"/>
            <a:ext cx="54406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446520" y="4892040"/>
            <a:ext cx="50292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Enchanté ! / Enchantée !</a:t>
            </a:r>
            <a:endParaRPr lang="en-US" sz="2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Encantado / Encantada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para conversar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TÚ · USTED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48056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</a:t>
            </a:r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(informal)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</a:t>
            </a:r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(usted / vosotros)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11064240" cy="777240"/>
          </a:xfrm>
          <a:prstGeom prst="rect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31520" y="182880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¿Cómo te llamas?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4480560" y="182880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tu t'appelles ?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8138160" y="182880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vous appelez-vous ?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269748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¿Cuántos años tienes?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4480560" y="269748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as quel âge ?</a:t>
            </a:r>
            <a:endParaRPr lang="en-US" sz="1900" dirty="0"/>
          </a:p>
        </p:txBody>
      </p:sp>
      <p:sp>
        <p:nvSpPr>
          <p:cNvPr id="14" name="Text 11"/>
          <p:cNvSpPr txBox="1"/>
          <p:nvPr/>
        </p:nvSpPr>
        <p:spPr>
          <a:xfrm>
            <a:off x="8138160" y="269748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 âge avez-vous ?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548640" y="3566160"/>
            <a:ext cx="11064240" cy="777240"/>
          </a:xfrm>
          <a:prstGeom prst="rect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1520" y="356616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¿Dónde vives?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480560" y="356616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habites où ?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8138160" y="356616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habitez où ?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31520" y="443484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 qué te dedicas?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4480560" y="443484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Qu'est-ce que tu fais dans la vie ?</a:t>
            </a:r>
            <a:endParaRPr lang="en-US" sz="1900" dirty="0"/>
          </a:p>
        </p:txBody>
      </p:sp>
      <p:sp>
        <p:nvSpPr>
          <p:cNvPr id="21" name="Text 18"/>
          <p:cNvSpPr txBox="1"/>
          <p:nvPr/>
        </p:nvSpPr>
        <p:spPr>
          <a:xfrm>
            <a:off x="8138160" y="44348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Qu'est-ce que vous faites dans la vie ?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548640" y="5303520"/>
            <a:ext cx="11064240" cy="777240"/>
          </a:xfrm>
          <a:prstGeom prst="rect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731520" y="530352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¿Tienes hermanos?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4480560" y="530352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as des frères et sœurs ?</a:t>
            </a:r>
            <a:endParaRPr lang="en-US" sz="1900" dirty="0"/>
          </a:p>
        </p:txBody>
      </p:sp>
      <p:sp>
        <p:nvSpPr>
          <p:cNvPr id="25" name="Text 22"/>
          <p:cNvSpPr txBox="1"/>
          <p:nvPr/>
        </p:nvSpPr>
        <p:spPr>
          <a:xfrm>
            <a:off x="8138160" y="530352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avez des frères et sœurs 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sonido que no tienes: u ≠ ou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AWARENESS · PRONUNCIACIÓN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4173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 </a:t>
            </a:r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[y]  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«i» con los labios de «u»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6309360" y="14173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  </a:t>
            </a:r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[u]  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la «u» española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548640" y="2194560"/>
            <a:ext cx="5440680" cy="804672"/>
          </a:xfrm>
          <a:prstGeom prst="roundRect">
            <a:avLst>
              <a:gd name="adj" fmla="val 1363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172200" y="2194560"/>
            <a:ext cx="5440680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2194560"/>
            <a:ext cx="5029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</a:t>
            </a:r>
            <a:pPr indent="0" marL="0">
              <a:buNone/>
            </a:pPr>
            <a:r>
              <a:rPr lang="en-US" sz="1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tú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6446520" y="2194560"/>
            <a:ext cx="5029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</a:t>
            </a:r>
            <a:pPr indent="0" marL="0">
              <a:buNone/>
            </a:pPr>
            <a:r>
              <a:rPr lang="en-US" sz="1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todo</a:t>
            </a:r>
            <a:endParaRPr lang="en-US" sz="2800" dirty="0"/>
          </a:p>
        </p:txBody>
      </p:sp>
      <p:sp>
        <p:nvSpPr>
          <p:cNvPr id="12" name="Shape 9"/>
          <p:cNvSpPr/>
          <p:nvPr/>
        </p:nvSpPr>
        <p:spPr>
          <a:xfrm>
            <a:off x="548640" y="3154680"/>
            <a:ext cx="5440680" cy="804672"/>
          </a:xfrm>
          <a:prstGeom prst="roundRect">
            <a:avLst>
              <a:gd name="adj" fmla="val 1363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172200" y="3154680"/>
            <a:ext cx="5440680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22960" y="3154680"/>
            <a:ext cx="5029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rue</a:t>
            </a:r>
            <a:pPr indent="0" marL="0">
              <a:buNone/>
            </a:pPr>
            <a:r>
              <a:rPr lang="en-US" sz="1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calle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6446520" y="3154680"/>
            <a:ext cx="5029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roue</a:t>
            </a:r>
            <a:pPr indent="0" marL="0">
              <a:buNone/>
            </a:pPr>
            <a:r>
              <a:rPr lang="en-US" sz="1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rueda</a:t>
            </a:r>
            <a:endParaRPr lang="en-US" sz="2800" dirty="0"/>
          </a:p>
        </p:txBody>
      </p:sp>
      <p:sp>
        <p:nvSpPr>
          <p:cNvPr id="16" name="Shape 13"/>
          <p:cNvSpPr/>
          <p:nvPr/>
        </p:nvSpPr>
        <p:spPr>
          <a:xfrm>
            <a:off x="548640" y="4114800"/>
            <a:ext cx="5440680" cy="804672"/>
          </a:xfrm>
          <a:prstGeom prst="roundRect">
            <a:avLst>
              <a:gd name="adj" fmla="val 1363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72200" y="4114800"/>
            <a:ext cx="5440680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22960" y="4114800"/>
            <a:ext cx="5029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salut</a:t>
            </a:r>
            <a:pPr indent="0" marL="0">
              <a:buNone/>
            </a:pPr>
            <a:r>
              <a:rPr lang="en-US" sz="1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hola</a:t>
            </a:r>
            <a:endParaRPr lang="en-US" sz="2800" dirty="0"/>
          </a:p>
        </p:txBody>
      </p:sp>
      <p:sp>
        <p:nvSpPr>
          <p:cNvPr id="19" name="Text 16"/>
          <p:cNvSpPr txBox="1"/>
          <p:nvPr/>
        </p:nvSpPr>
        <p:spPr>
          <a:xfrm>
            <a:off x="6446520" y="4114800"/>
            <a:ext cx="5029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</a:t>
            </a:r>
            <a:pPr indent="0" marL="0">
              <a:buNone/>
            </a:pPr>
            <a:r>
              <a:rPr lang="en-US" sz="1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vosotros</a:t>
            </a:r>
            <a:endParaRPr lang="en-US" sz="2800" dirty="0"/>
          </a:p>
        </p:txBody>
      </p:sp>
      <p:sp>
        <p:nvSpPr>
          <p:cNvPr id="20" name="Shape 17"/>
          <p:cNvSpPr/>
          <p:nvPr/>
        </p:nvSpPr>
        <p:spPr>
          <a:xfrm>
            <a:off x="548640" y="5166360"/>
            <a:ext cx="11064240" cy="914400"/>
          </a:xfrm>
          <a:prstGeom prst="roundRect">
            <a:avLst>
              <a:gd name="adj" fmla="val 12000"/>
            </a:avLst>
          </a:prstGeom>
          <a:solidFill>
            <a:srgbClr val="FEFCE8"/>
          </a:solidFill>
          <a:ln w="12700">
            <a:solidFill>
              <a:srgbClr val="FDE68A"/>
            </a:solidFill>
            <a:prstDash val="solid"/>
          </a:ln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5394960"/>
            <a:ext cx="457200" cy="45720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1463040" y="5166360"/>
            <a:ext cx="9966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error del diagnóstico: </a:t>
            </a:r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tôt</a:t>
            </a:r>
            <a:pPr indent="0" marL="0">
              <a:buNone/>
            </a:pPr>
            <a:r>
              <a:rPr lang="en-US" sz="1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[to] = temprano  ·  </a:t>
            </a:r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</a:t>
            </a:r>
            <a:pPr indent="0" marL="0">
              <a:buNone/>
            </a:pPr>
            <a:r>
              <a:rPr lang="en-US" sz="1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[tu] = todo  ·  </a:t>
            </a:r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pourtant</a:t>
            </a:r>
            <a:pPr indent="0" marL="0">
              <a:buNone/>
            </a:pPr>
            <a:r>
              <a:rPr lang="en-US" sz="1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sin embargo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Cuatro claves más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AWARENESS · PRONUNCIACIÓN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16459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  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[wa]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19456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· moi · au revoir · toi</a:t>
            </a:r>
            <a:endParaRPr lang="en-US" sz="21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78892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Suena «ua»: trois = «trua».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172200" y="146304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46520" y="16459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/ en · on · in / ain · un  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nasales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6446520" y="219456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 · trente · bonjour · onze · vingt · cinq · un</a:t>
            </a:r>
            <a:endParaRPr lang="en-US" sz="2100" dirty="0"/>
          </a:p>
        </p:txBody>
      </p:sp>
      <p:sp>
        <p:nvSpPr>
          <p:cNvPr id="13" name="Text 10"/>
          <p:cNvSpPr txBox="1"/>
          <p:nvPr/>
        </p:nvSpPr>
        <p:spPr>
          <a:xfrm>
            <a:off x="6446520" y="278892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n no se pronuncia: el aire sale por la nariz.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548640" y="384048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22960" y="40233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 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[ʁ]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822960" y="457200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frère · trois · au revoir · quarante</a:t>
            </a:r>
            <a:endParaRPr lang="en-US" sz="2100" dirty="0"/>
          </a:p>
        </p:txBody>
      </p:sp>
      <p:sp>
        <p:nvSpPr>
          <p:cNvPr id="17" name="Text 14"/>
          <p:cNvSpPr txBox="1"/>
          <p:nvPr/>
        </p:nvSpPr>
        <p:spPr>
          <a:xfrm>
            <a:off x="822960" y="51663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hace al fondo de la garganta, como una «j» suave.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172200" y="384048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46520" y="40233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finales mudas  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∅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6446520" y="457200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 · trois · ans · frères · vous</a:t>
            </a:r>
            <a:endParaRPr lang="en-US" sz="2100" dirty="0"/>
          </a:p>
        </p:txBody>
      </p:sp>
      <p:sp>
        <p:nvSpPr>
          <p:cNvPr id="21" name="Text 18"/>
          <p:cNvSpPr txBox="1"/>
          <p:nvPr/>
        </p:nvSpPr>
        <p:spPr>
          <a:xfrm>
            <a:off x="6446520" y="51663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 nunca se pronuncian la -s, -x, -t, -d finales… salvo en enlace: deux‿ans [døzɑ̃].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números 0–20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PAREJAS PELIGROSAS: 2/12 · 6/16 · 15/50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58368" y="14630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zéro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2139696" y="146304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2249424" y="14630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3730752" y="146304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BD9C4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840480" y="14630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</a:t>
            </a:r>
            <a:endParaRPr lang="en-US" sz="3000" dirty="0"/>
          </a:p>
        </p:txBody>
      </p:sp>
      <p:sp>
        <p:nvSpPr>
          <p:cNvPr id="12" name="Shape 9"/>
          <p:cNvSpPr/>
          <p:nvPr/>
        </p:nvSpPr>
        <p:spPr>
          <a:xfrm>
            <a:off x="5321808" y="146304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31536" y="14630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912864" y="146304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022592" y="14630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quatre</a:t>
            </a:r>
            <a:endParaRPr lang="en-US" sz="3000" dirty="0"/>
          </a:p>
        </p:txBody>
      </p:sp>
      <p:sp>
        <p:nvSpPr>
          <p:cNvPr id="16" name="Shape 13"/>
          <p:cNvSpPr/>
          <p:nvPr/>
        </p:nvSpPr>
        <p:spPr>
          <a:xfrm>
            <a:off x="8503920" y="146304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613648" y="14630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10094976" y="146304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BD9C4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10204704" y="14630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</a:t>
            </a:r>
            <a:endParaRPr lang="en-US" sz="3000" dirty="0"/>
          </a:p>
        </p:txBody>
      </p:sp>
      <p:sp>
        <p:nvSpPr>
          <p:cNvPr id="20" name="Shape 17"/>
          <p:cNvSpPr/>
          <p:nvPr/>
        </p:nvSpPr>
        <p:spPr>
          <a:xfrm>
            <a:off x="548640" y="297180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58368" y="297180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</a:t>
            </a:r>
            <a:endParaRPr lang="en-US" sz="3000" dirty="0"/>
          </a:p>
        </p:txBody>
      </p:sp>
      <p:sp>
        <p:nvSpPr>
          <p:cNvPr id="22" name="Shape 19"/>
          <p:cNvSpPr/>
          <p:nvPr/>
        </p:nvSpPr>
        <p:spPr>
          <a:xfrm>
            <a:off x="2139696" y="297180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2249424" y="297180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huit</a:t>
            </a:r>
            <a:endParaRPr lang="en-US" sz="3000" dirty="0"/>
          </a:p>
        </p:txBody>
      </p:sp>
      <p:sp>
        <p:nvSpPr>
          <p:cNvPr id="24" name="Shape 21"/>
          <p:cNvSpPr/>
          <p:nvPr/>
        </p:nvSpPr>
        <p:spPr>
          <a:xfrm>
            <a:off x="3730752" y="297180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3840480" y="297180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neuf</a:t>
            </a:r>
            <a:endParaRPr lang="en-US" sz="3000" dirty="0"/>
          </a:p>
        </p:txBody>
      </p:sp>
      <p:sp>
        <p:nvSpPr>
          <p:cNvPr id="26" name="Shape 23"/>
          <p:cNvSpPr/>
          <p:nvPr/>
        </p:nvSpPr>
        <p:spPr>
          <a:xfrm>
            <a:off x="5321808" y="297180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431536" y="297180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dix</a:t>
            </a:r>
            <a:endParaRPr lang="en-US" sz="3000" dirty="0"/>
          </a:p>
        </p:txBody>
      </p:sp>
      <p:sp>
        <p:nvSpPr>
          <p:cNvPr id="28" name="Shape 25"/>
          <p:cNvSpPr/>
          <p:nvPr/>
        </p:nvSpPr>
        <p:spPr>
          <a:xfrm>
            <a:off x="6912864" y="297180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7022592" y="297180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onze</a:t>
            </a:r>
            <a:endParaRPr lang="en-US" sz="3000" dirty="0"/>
          </a:p>
        </p:txBody>
      </p:sp>
      <p:sp>
        <p:nvSpPr>
          <p:cNvPr id="30" name="Shape 27"/>
          <p:cNvSpPr/>
          <p:nvPr/>
        </p:nvSpPr>
        <p:spPr>
          <a:xfrm>
            <a:off x="8503920" y="297180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BD9C4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8613648" y="297180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douze</a:t>
            </a:r>
            <a:endParaRPr lang="en-US" sz="3000" dirty="0"/>
          </a:p>
        </p:txBody>
      </p:sp>
      <p:sp>
        <p:nvSpPr>
          <p:cNvPr id="32" name="Shape 29"/>
          <p:cNvSpPr/>
          <p:nvPr/>
        </p:nvSpPr>
        <p:spPr>
          <a:xfrm>
            <a:off x="10094976" y="297180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10204704" y="297180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treize</a:t>
            </a:r>
            <a:endParaRPr lang="en-US" sz="3000" dirty="0"/>
          </a:p>
        </p:txBody>
      </p:sp>
      <p:sp>
        <p:nvSpPr>
          <p:cNvPr id="34" name="Shape 31"/>
          <p:cNvSpPr/>
          <p:nvPr/>
        </p:nvSpPr>
        <p:spPr>
          <a:xfrm>
            <a:off x="548640" y="448056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58368" y="448056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quatorze</a:t>
            </a:r>
            <a:endParaRPr lang="en-US" sz="3000" dirty="0"/>
          </a:p>
        </p:txBody>
      </p:sp>
      <p:sp>
        <p:nvSpPr>
          <p:cNvPr id="36" name="Shape 33"/>
          <p:cNvSpPr/>
          <p:nvPr/>
        </p:nvSpPr>
        <p:spPr>
          <a:xfrm>
            <a:off x="2139696" y="448056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BD9C4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2249424" y="448056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quinze</a:t>
            </a:r>
            <a:endParaRPr lang="en-US" sz="3000" dirty="0"/>
          </a:p>
        </p:txBody>
      </p:sp>
      <p:sp>
        <p:nvSpPr>
          <p:cNvPr id="38" name="Shape 35"/>
          <p:cNvSpPr/>
          <p:nvPr/>
        </p:nvSpPr>
        <p:spPr>
          <a:xfrm>
            <a:off x="3730752" y="448056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BD9C4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3840480" y="448056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seize</a:t>
            </a:r>
            <a:endParaRPr lang="en-US" sz="3000" dirty="0"/>
          </a:p>
        </p:txBody>
      </p:sp>
      <p:sp>
        <p:nvSpPr>
          <p:cNvPr id="40" name="Shape 37"/>
          <p:cNvSpPr/>
          <p:nvPr/>
        </p:nvSpPr>
        <p:spPr>
          <a:xfrm>
            <a:off x="5321808" y="448056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5431536" y="448056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dix-sept</a:t>
            </a:r>
            <a:endParaRPr lang="en-US" sz="3000" dirty="0"/>
          </a:p>
        </p:txBody>
      </p:sp>
      <p:sp>
        <p:nvSpPr>
          <p:cNvPr id="42" name="Shape 39"/>
          <p:cNvSpPr/>
          <p:nvPr/>
        </p:nvSpPr>
        <p:spPr>
          <a:xfrm>
            <a:off x="6912864" y="448056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43" name="Text 40"/>
          <p:cNvSpPr txBox="1"/>
          <p:nvPr/>
        </p:nvSpPr>
        <p:spPr>
          <a:xfrm>
            <a:off x="7022592" y="448056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dix-huit</a:t>
            </a:r>
            <a:endParaRPr lang="en-US" sz="3000" dirty="0"/>
          </a:p>
        </p:txBody>
      </p:sp>
      <p:sp>
        <p:nvSpPr>
          <p:cNvPr id="44" name="Shape 41"/>
          <p:cNvSpPr/>
          <p:nvPr/>
        </p:nvSpPr>
        <p:spPr>
          <a:xfrm>
            <a:off x="8503920" y="448056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8613648" y="448056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dix-neuf</a:t>
            </a:r>
            <a:endParaRPr lang="en-US" sz="3000" dirty="0"/>
          </a:p>
        </p:txBody>
      </p:sp>
      <p:sp>
        <p:nvSpPr>
          <p:cNvPr id="46" name="Shape 43"/>
          <p:cNvSpPr/>
          <p:nvPr/>
        </p:nvSpPr>
        <p:spPr>
          <a:xfrm>
            <a:off x="10094976" y="4480560"/>
            <a:ext cx="1463040" cy="1325880"/>
          </a:xfrm>
          <a:prstGeom prst="roundRect">
            <a:avLst>
              <a:gd name="adj" fmla="val 8276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47" name="Text 44"/>
          <p:cNvSpPr txBox="1"/>
          <p:nvPr/>
        </p:nvSpPr>
        <p:spPr>
          <a:xfrm>
            <a:off x="10204704" y="448056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3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vingt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21 al 69: un patrón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PUENTE: VEINTIUNO = VEINTE Y UNO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2057400" cy="1188720"/>
          </a:xfrm>
          <a:prstGeom prst="roundRect">
            <a:avLst>
              <a:gd name="adj" fmla="val 923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463040"/>
            <a:ext cx="2057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30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vingt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2788920" y="1463040"/>
            <a:ext cx="2057400" cy="1188720"/>
          </a:xfrm>
          <a:prstGeom prst="roundRect">
            <a:avLst>
              <a:gd name="adj" fmla="val 923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2788920" y="1463040"/>
            <a:ext cx="2057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30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trente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5029200" y="1463040"/>
            <a:ext cx="2057400" cy="1188720"/>
          </a:xfrm>
          <a:prstGeom prst="roundRect">
            <a:avLst>
              <a:gd name="adj" fmla="val 923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029200" y="1463040"/>
            <a:ext cx="2057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30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quarante</a:t>
            </a:r>
            <a:endParaRPr lang="en-US" sz="3000" dirty="0"/>
          </a:p>
        </p:txBody>
      </p:sp>
      <p:sp>
        <p:nvSpPr>
          <p:cNvPr id="12" name="Shape 9"/>
          <p:cNvSpPr/>
          <p:nvPr/>
        </p:nvSpPr>
        <p:spPr>
          <a:xfrm>
            <a:off x="7269480" y="1463040"/>
            <a:ext cx="2057400" cy="1188720"/>
          </a:xfrm>
          <a:prstGeom prst="roundRect">
            <a:avLst>
              <a:gd name="adj" fmla="val 923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269480" y="1463040"/>
            <a:ext cx="2057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30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cinquante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9509760" y="1463040"/>
            <a:ext cx="2057400" cy="1188720"/>
          </a:xfrm>
          <a:prstGeom prst="roundRect">
            <a:avLst>
              <a:gd name="adj" fmla="val 923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509760" y="1463040"/>
            <a:ext cx="2057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30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soixante</a:t>
            </a:r>
            <a:endParaRPr lang="en-US" sz="3000" dirty="0"/>
          </a:p>
        </p:txBody>
      </p:sp>
      <p:sp>
        <p:nvSpPr>
          <p:cNvPr id="16" name="Shape 13"/>
          <p:cNvSpPr/>
          <p:nvPr/>
        </p:nvSpPr>
        <p:spPr>
          <a:xfrm>
            <a:off x="548640" y="2971800"/>
            <a:ext cx="544068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22960" y="297180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  </a:t>
            </a:r>
            <a:pPr indent="0" marL="0">
              <a:buNone/>
            </a:pPr>
            <a:r>
              <a:rPr lang="en-US" sz="2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vingt et un</a:t>
            </a:r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con «et» y sin guiones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6172200" y="2971800"/>
            <a:ext cx="544068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46520" y="297180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  </a:t>
            </a:r>
            <a:pPr indent="0" marL="0">
              <a:buNone/>
            </a:pPr>
            <a:r>
              <a:rPr lang="en-US" sz="2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vingt-deux</a:t>
            </a:r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con guion</a:t>
            </a:r>
            <a:endParaRPr lang="en-US" sz="2400" dirty="0"/>
          </a:p>
        </p:txBody>
      </p:sp>
      <p:sp>
        <p:nvSpPr>
          <p:cNvPr id="20" name="Shape 17"/>
          <p:cNvSpPr/>
          <p:nvPr/>
        </p:nvSpPr>
        <p:spPr>
          <a:xfrm>
            <a:off x="548640" y="3995928"/>
            <a:ext cx="544068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822960" y="3995928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  </a:t>
            </a:r>
            <a:pPr indent="0" marL="0">
              <a:buNone/>
            </a:pPr>
            <a:r>
              <a:rPr lang="en-US" sz="2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trente et un</a:t>
            </a:r>
            <a:pPr indent="0" marL="0">
              <a:buNone/>
            </a:pPr>
            <a:endParaRPr lang="en-US" sz="2400" dirty="0"/>
          </a:p>
        </p:txBody>
      </p:sp>
      <p:sp>
        <p:nvSpPr>
          <p:cNvPr id="22" name="Shape 19"/>
          <p:cNvSpPr/>
          <p:nvPr/>
        </p:nvSpPr>
        <p:spPr>
          <a:xfrm>
            <a:off x="6172200" y="3995928"/>
            <a:ext cx="544068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46520" y="3995928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  </a:t>
            </a:r>
            <a:pPr indent="0" marL="0">
              <a:buNone/>
            </a:pPr>
            <a:r>
              <a:rPr lang="en-US" sz="2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quarante-quatre</a:t>
            </a:r>
            <a:pPr indent="0" marL="0">
              <a:buNone/>
            </a:pPr>
            <a:endParaRPr lang="en-US" sz="2400" dirty="0"/>
          </a:p>
        </p:txBody>
      </p:sp>
      <p:sp>
        <p:nvSpPr>
          <p:cNvPr id="24" name="Shape 21"/>
          <p:cNvSpPr/>
          <p:nvPr/>
        </p:nvSpPr>
        <p:spPr>
          <a:xfrm>
            <a:off x="548640" y="5020056"/>
            <a:ext cx="544068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822960" y="5020056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   </a:t>
            </a:r>
            <a:pPr indent="0" marL="0">
              <a:buNone/>
            </a:pPr>
            <a:r>
              <a:rPr lang="en-US" sz="2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cinquante-trois</a:t>
            </a:r>
            <a:pPr indent="0" marL="0">
              <a:buNone/>
            </a:pPr>
            <a:endParaRPr lang="en-US" sz="2400" dirty="0"/>
          </a:p>
        </p:txBody>
      </p:sp>
      <p:sp>
        <p:nvSpPr>
          <p:cNvPr id="26" name="Shape 23"/>
          <p:cNvSpPr/>
          <p:nvPr/>
        </p:nvSpPr>
        <p:spPr>
          <a:xfrm>
            <a:off x="6172200" y="5020056"/>
            <a:ext cx="544068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46520" y="5020056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   </a:t>
            </a:r>
            <a:pPr indent="0" marL="0">
              <a:buNone/>
            </a:pPr>
            <a:r>
              <a:rPr lang="en-US" sz="2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soixante-neuf</a:t>
            </a:r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el 70 llega en la semana 4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Sentence builder · Moi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MODELLING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795528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Chunk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10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opciones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10C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 m'appelle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 llamo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Miguel</a:t>
                      </a:r>
                      <a:pPr indent="0" marL="0">
                        <a:buNone/>
                      </a:pP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Claire</a:t>
                      </a:r>
                      <a:pPr indent="0" marL="0">
                        <a:buNone/>
                      </a:pP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Karim</a:t>
                      </a:r>
                      <a:pPr indent="0" marL="0">
                        <a:buNone/>
                      </a:pPr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J'ai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Tengo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trente-six ans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36 años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quarante et un ans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41 años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quarante-quatre ans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44 años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cinquante-trois ans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53 años</a:t>
                      </a:r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 suis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professeur (de maths)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profesor/a (de mates)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professeur d'espagnol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profesor/a de español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informaticien / informaticienne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informático/a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infirmier / infirmière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enfermero/a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serveur / serveuse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camarero/a</a:t>
                      </a:r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J'habite à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Vivo 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Bristol</a:t>
                      </a:r>
                      <a:pPr indent="0" marL="0">
                        <a:buNone/>
                      </a:pP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Lyon</a:t>
                      </a:r>
                      <a:pPr indent="0" marL="0">
                        <a:buNone/>
                      </a:pP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Paris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París</a:t>
                      </a:r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 txBox="1"/>
          <p:nvPr/>
        </p:nvSpPr>
        <p:spPr>
          <a:xfrm>
            <a:off x="548640" y="5669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Conectores:  </a:t>
            </a:r>
            <a:pPr indent="0" marL="0">
              <a:buNone/>
            </a:pPr>
            <a:r>
              <a:rPr lang="en-US" sz="1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   </a:t>
            </a:r>
            <a:pPr indent="0" marL="0">
              <a:buNone/>
            </a:pPr>
            <a:r>
              <a:rPr lang="en-US" sz="1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pero    </a:t>
            </a:r>
            <a:pPr indent="0" marL="0">
              <a:buNone/>
            </a:pPr>
            <a:r>
              <a:rPr lang="en-US" sz="1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aussi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también    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Fíjate · La edad va con avoir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AWARENESS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11064240" cy="1554480"/>
          </a:xfrm>
          <a:prstGeom prst="roundRect">
            <a:avLst>
              <a:gd name="adj" fmla="val 7059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146304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2410C"/>
                </a:solidFill>
                <a:highlight>
                  <a:srgbClr val="FBD9C4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J'ai</a:t>
            </a:r>
            <a:pPr algn="ctr" indent="0" marL="0">
              <a:buNone/>
            </a:pPr>
            <a:r>
              <a:rPr lang="en-US" sz="5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quarante-quatre ans</a:t>
            </a:r>
            <a:endParaRPr lang="en-US" sz="5400" dirty="0"/>
          </a:p>
        </p:txBody>
      </p:sp>
      <p:sp>
        <p:nvSpPr>
          <p:cNvPr id="8" name="Shape 5"/>
          <p:cNvSpPr/>
          <p:nvPr/>
        </p:nvSpPr>
        <p:spPr>
          <a:xfrm>
            <a:off x="548640" y="3383280"/>
            <a:ext cx="26060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5E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31520" y="338328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</a:t>
            </a:r>
            <a:endParaRPr lang="en-US" sz="14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Tengo 44 años</a:t>
            </a:r>
            <a:endParaRPr lang="en-US" sz="14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337560" y="3383280"/>
            <a:ext cx="26060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5E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520440" y="338328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</a:t>
            </a:r>
            <a:endParaRPr lang="en-US" sz="14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J'ai 44 ans</a:t>
            </a:r>
            <a:endParaRPr lang="en-US" sz="14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26480" y="3383280"/>
            <a:ext cx="26060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5E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309360" y="338328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endParaRPr lang="en-US" sz="14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44</a:t>
            </a:r>
            <a:endParaRPr lang="en-US" sz="14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8915400" y="3383280"/>
            <a:ext cx="26060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098280" y="338328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  <a:p>
            <a:pPr algn="ctr" indent="0" marL="0">
              <a:buNone/>
            </a:pPr>
            <a:r>
              <a:rPr lang="en-US" sz="2200" b="1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suis 44 ans</a:t>
            </a:r>
            <a:endParaRPr lang="en-US" sz="14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51206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francés piensa como el español: la edad se tiene. Si dudas, piensa en español, no en inglés.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Fíjate · Profesión sin artículo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AWARENESS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11064240" cy="1554480"/>
          </a:xfrm>
          <a:prstGeom prst="roundRect">
            <a:avLst>
              <a:gd name="adj" fmla="val 7059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146304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suis </a:t>
            </a:r>
            <a:pPr algn="ctr" indent="0" marL="0">
              <a:buNone/>
            </a:pPr>
            <a:r>
              <a:rPr lang="en-US" sz="5400" b="1" dirty="0">
                <a:solidFill>
                  <a:srgbClr val="C2410C"/>
                </a:solidFill>
                <a:highlight>
                  <a:srgbClr val="FBD9C4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∅</a:t>
            </a:r>
            <a:pPr algn="ctr" indent="0" marL="0">
              <a:buNone/>
            </a:pPr>
            <a:r>
              <a:rPr lang="en-US" sz="54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professeur.</a:t>
            </a:r>
            <a:endParaRPr lang="en-US" sz="5400" dirty="0"/>
          </a:p>
        </p:txBody>
      </p:sp>
      <p:sp>
        <p:nvSpPr>
          <p:cNvPr id="8" name="Shape 5"/>
          <p:cNvSpPr/>
          <p:nvPr/>
        </p:nvSpPr>
        <p:spPr>
          <a:xfrm>
            <a:off x="548640" y="3383280"/>
            <a:ext cx="35661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5E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31520" y="338328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Soy profesor.</a:t>
            </a:r>
            <a:endParaRPr lang="en-US" sz="22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 que en español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4297680" y="3383280"/>
            <a:ext cx="35661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5E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480560" y="338328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a teacher.</a:t>
            </a:r>
            <a:endParaRPr lang="en-US" sz="22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inglés pone «a»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8046720" y="3383280"/>
            <a:ext cx="35661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0" y="338328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suis un professeur.</a:t>
            </a:r>
            <a:endParaRPr lang="en-US" sz="22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error del diagnóstico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51206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profesiones: </a:t>
            </a:r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informaticien(ne) · infirmier / infirmière · serveur / serveuse · médecin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Quatre personnes · narrow listening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RECEPTIVE · 15 MINUTOS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527048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Claire · Lyon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Salut ! Je m'appelle Claire. J'ai trente-six ans et je suis professeur de maths. J'habite à Lyon. J'ai un mari et un fils qui s'appelle Hugo. Il a six ans. Je n'ai pas de frères, mais j'ai une sœur.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172200" y="141732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0" y="1527048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Karim · Marseille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Bonjour ! Je m'appelle Karim. J'ai quarante et un ans et je suis informaticien. J'habite à Marseille. J'ai une femme et deux filles. J'ai aussi un frère qui s'appelle Samir. Il a trente-huit ans.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48640" y="365760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77240" y="3767328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Anne · Bristol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Bonjour ! Je m'appelle Anne. J'ai cinquante-trois ans et je suis infirmière. J'habite à Bristol, en Angleterre. Je n'ai pas d'enfants, mais j'ai trois frères. Ils ont quarante, quarante-cinq et cinquante ans.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172200" y="365760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400800" y="3767328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· Paris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Salut ! Je m'appelle Lucas. J'ai vingt-neuf ans et je suis serveur. J'habite à Paris. Je n'ai pas d'enfants. J'ai une sœur qui s'appelle Inès. Elle a vingt-cinq ans.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58978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</a:t>
            </a:r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Escucha en la web sin leer  ·  </a:t>
            </a:r>
            <a:pPr indent="0" marL="0">
              <a:buNone/>
            </a:pPr>
            <a:r>
              <a:rPr lang="en-US" sz="15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</a:t>
            </a:r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Tabla del cuadernillo  ·  </a:t>
            </a:r>
            <a:pPr indent="0" marL="0">
              <a:buNone/>
            </a:pPr>
            <a:r>
              <a:rPr lang="en-US" sz="15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</a:t>
            </a:r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 y caza los chunks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Trampas para hispanohablantes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FIJA CADA SEMANA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49808" y="155448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J'ai 44 ans.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Je suis 44 ans.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edad va con avoir (tener), igual que en español. «Je suis» es un calco del inglés I am.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297680" y="141732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498848" y="155448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Je suis professeur.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Je suis un professeur.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Profesión sin artículo, como «soy profesor». El «un» viene del inglés.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046720" y="141732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247888" y="155448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 [y] ≠ tout [u]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tôt = todo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tôt [to] = temprano · tout [tu] = todo · pourtant = sin embargo.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548640" y="384048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49808" y="397764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les parents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= los parientes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Falso amigo: les parents = los padres. Parientes = la famille.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4297680" y="384048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498848" y="397764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le fils [fis]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[fil]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fils (hijo) la l es muda y la s suena.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8046720" y="384048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247888" y="397764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Je n'ai pas de frères.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Je n'ai pas des frères.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 la negación, un / une / des se convierten en de (d' ante vocal).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ticket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5 MINUTOS · CUADERNILLO O WEB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457200" cy="45720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5727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46304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en letras: 16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2322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2212848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en letras: 44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548640" y="3072384"/>
            <a:ext cx="457200" cy="45720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3072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962656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en letras: 61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548640" y="3822192"/>
            <a:ext cx="457200" cy="45720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3822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3712464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Traduce: Soy profesor y vivo en Bristol.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548640" y="4572000"/>
            <a:ext cx="457200" cy="45720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486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4462272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significan tôt y pourtant?</a:t>
            </a:r>
            <a:endParaRPr lang="en-US" sz="1900" dirty="0"/>
          </a:p>
        </p:txBody>
      </p:sp>
      <p:sp>
        <p:nvSpPr>
          <p:cNvPr id="21" name="Shape 18"/>
          <p:cNvSpPr/>
          <p:nvPr/>
        </p:nvSpPr>
        <p:spPr>
          <a:xfrm>
            <a:off x="7863840" y="1463040"/>
            <a:ext cx="3749040" cy="4389120"/>
          </a:xfrm>
          <a:prstGeom prst="roundRect">
            <a:avLst>
              <a:gd name="adj" fmla="val 2927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8092440" y="16002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Semáforo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8092440" y="2057400"/>
            <a:ext cx="320040" cy="320040"/>
          </a:xfrm>
          <a:prstGeom prst="ellipse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549640" y="2057400"/>
            <a:ext cx="320040" cy="3200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006840" y="2057400"/>
            <a:ext cx="320040" cy="32004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8092440" y="2560320"/>
            <a:ext cx="3337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Saludo y me despido (formal e informal)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Entiendo y digo números del 0 al 69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presento: nombre, edad, profesión y ciudad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Distingo u / ou al escuchar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144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CLASE 2 · STRUCTURED PRODUCTION</a:t>
            </a:r>
            <a:endParaRPr lang="en-US" sz="18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J'ai une fille qui s'appelle…</a:t>
            </a:r>
            <a:endParaRPr lang="en-US" sz="5400" dirty="0"/>
          </a:p>
        </p:txBody>
      </p:sp>
      <p:sp>
        <p:nvSpPr>
          <p:cNvPr id="4" name="Shape 2"/>
          <p:cNvSpPr/>
          <p:nvPr/>
        </p:nvSpPr>
        <p:spPr>
          <a:xfrm>
            <a:off x="731520" y="4114800"/>
            <a:ext cx="2011680" cy="1737360"/>
          </a:xfrm>
          <a:prstGeom prst="roundRect">
            <a:avLst>
              <a:gd name="adj" fmla="val 6316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425196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5'</a:t>
            </a:r>
            <a:endParaRPr lang="en-US" sz="26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Starter: recupera la clase 1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907792" y="4114800"/>
            <a:ext cx="2011680" cy="1737360"/>
          </a:xfrm>
          <a:prstGeom prst="roundRect">
            <a:avLst>
              <a:gd name="adj" fmla="val 6316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090672" y="425196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10'</a:t>
            </a:r>
            <a:endParaRPr lang="en-US" sz="26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Avoir, negación, elisión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084064" y="4114800"/>
            <a:ext cx="2011680" cy="1737360"/>
          </a:xfrm>
          <a:prstGeom prst="roundRect">
            <a:avLst>
              <a:gd name="adj" fmla="val 6316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266944" y="425196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15'</a:t>
            </a:r>
            <a:endParaRPr lang="en-US" sz="26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Producción guiada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260336" y="4114800"/>
            <a:ext cx="2011680" cy="1737360"/>
          </a:xfrm>
          <a:prstGeom prst="roundRect">
            <a:avLst>
              <a:gd name="adj" fmla="val 6316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443216" y="425196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10'</a:t>
            </a:r>
            <a:endParaRPr lang="en-US" sz="26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 web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9436608" y="4114800"/>
            <a:ext cx="2011680" cy="1737360"/>
          </a:xfrm>
          <a:prstGeom prst="roundRect">
            <a:avLst>
              <a:gd name="adj" fmla="val 6316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619488" y="4251960"/>
            <a:ext cx="1691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5'</a:t>
            </a:r>
            <a:endParaRPr lang="en-US" sz="26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ticket + semáforo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 · ¿Qué recuerdas?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5 MINUTOS · RETRIEVAL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502920" cy="50292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280160" y="146304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en cifras: seize · quarante et un · soixante-neuf · trente-six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548640" y="2468880"/>
            <a:ext cx="502920" cy="50292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2468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233172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francés: Hola, ¿qué tal?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3337560"/>
            <a:ext cx="502920" cy="50292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3337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1280160" y="320040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francés: Me llamo… y vivo en Bristol.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48640" y="4206240"/>
            <a:ext cx="502920" cy="50292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1280160" y="4069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francés: Soy profesor.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548640" y="5074920"/>
            <a:ext cx="502920" cy="50292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48640" y="5074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1280160" y="49377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¿u o ou?  t__ (tú) · t___t (todo) · n___s (nosotros)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 · Soluciones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46304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4630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· 41 · 69 · 36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237744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3774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Bonjour, ça va ?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548640" y="329184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32918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m'appelle… et j'habite à Bristol.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48640" y="420624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22960" y="42062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suis professeur.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512064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22960" y="51206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· tout · nous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Sentence builder · Ma famille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MODELLING</a:t>
            </a:r>
            <a:endParaRPr lang="en-US" sz="12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795528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Chunk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10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opciones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10C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J'ai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Tengo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mari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un marido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une femme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una mujer / esposa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fils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un hijo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une fille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una hija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frère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un hermano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une sœur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una hermana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deux enfants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dos hijos</a:t>
                      </a:r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 n'ai pas de / d'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tengo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frères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hermanos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sœurs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hermanas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enfants  →  pas d'enfants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hijos</a:t>
                      </a:r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… qui s'appelle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… que se llama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Violeta</a:t>
                      </a:r>
                      <a:pPr indent="0" marL="0">
                        <a:buNone/>
                      </a:pP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Hugo</a:t>
                      </a:r>
                      <a:pPr indent="0" marL="0">
                        <a:buNone/>
                      </a:pP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Inès</a:t>
                      </a:r>
                      <a:pPr indent="0" marL="0">
                        <a:buNone/>
                      </a:pPr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a / Elle 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Tiene (él / ella)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six ans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6 años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huit ans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8 años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BD9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·   </a:t>
                      </a:r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C241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vingt-cinq ans</a:t>
                      </a:r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25 años</a:t>
                      </a:r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Fíjate · avoir = tener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AWARENESS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38404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463040"/>
            <a:ext cx="35204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j'</a:t>
            </a:r>
            <a:pPr indent="0" marL="0">
              <a:buNone/>
            </a:pPr>
            <a:r>
              <a:rPr lang="en-US" sz="3000" b="1" dirty="0">
                <a:solidFill>
                  <a:srgbClr val="C2410C"/>
                </a:solidFill>
                <a:highlight>
                  <a:srgbClr val="FBD9C4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tengo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548640" y="2606040"/>
            <a:ext cx="38404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77240" y="2606040"/>
            <a:ext cx="35204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</a:t>
            </a:r>
            <a:pPr indent="0" marL="0">
              <a:buNone/>
            </a:pPr>
            <a:r>
              <a:rPr lang="en-US" sz="3000" b="1" dirty="0">
                <a:solidFill>
                  <a:srgbClr val="C2410C"/>
                </a:solidFill>
                <a:highlight>
                  <a:srgbClr val="FBD9C4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as</a:t>
            </a:r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tienes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3749040"/>
            <a:ext cx="3840480" cy="987552"/>
          </a:xfrm>
          <a:prstGeom prst="roundRect">
            <a:avLst>
              <a:gd name="adj" fmla="val 11111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77240" y="3749040"/>
            <a:ext cx="35204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/ elle / on </a:t>
            </a:r>
            <a:pPr indent="0" marL="0">
              <a:buNone/>
            </a:pPr>
            <a:r>
              <a:rPr lang="en-US" sz="3000" b="1" dirty="0">
                <a:solidFill>
                  <a:srgbClr val="C2410C"/>
                </a:solidFill>
                <a:highlight>
                  <a:srgbClr val="FBD9C4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tiene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4572000" y="1463040"/>
            <a:ext cx="384048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800600" y="1463040"/>
            <a:ext cx="35204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</a:t>
            </a:r>
            <a:pPr indent="0" marL="0">
              <a:buNone/>
            </a:pPr>
            <a:r>
              <a:rPr lang="en-US" sz="3000" b="1" dirty="0">
                <a:solidFill>
                  <a:srgbClr val="C2410C"/>
                </a:solidFill>
                <a:highlight>
                  <a:srgbClr val="FBD9C4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avons</a:t>
            </a:r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tenemos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4572000" y="2606040"/>
            <a:ext cx="384048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800600" y="2606040"/>
            <a:ext cx="35204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</a:t>
            </a:r>
            <a:pPr indent="0" marL="0">
              <a:buNone/>
            </a:pPr>
            <a:r>
              <a:rPr lang="en-US" sz="3000" b="1" dirty="0">
                <a:solidFill>
                  <a:srgbClr val="C2410C"/>
                </a:solidFill>
                <a:highlight>
                  <a:srgbClr val="FBD9C4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avez</a:t>
            </a:r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tenéis / tiene (usted)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4572000" y="3749040"/>
            <a:ext cx="384048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00600" y="3749040"/>
            <a:ext cx="35204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ils / elles </a:t>
            </a:r>
            <a:pPr indent="0" marL="0">
              <a:buNone/>
            </a:pPr>
            <a:r>
              <a:rPr lang="en-US" sz="3000" b="1" dirty="0">
                <a:solidFill>
                  <a:srgbClr val="C2410C"/>
                </a:solidFill>
                <a:highlight>
                  <a:srgbClr val="FBD9C4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ont</a:t>
            </a:r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tienen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8686800" y="1463040"/>
            <a:ext cx="2926080" cy="3273552"/>
          </a:xfrm>
          <a:prstGeom prst="roundRect">
            <a:avLst>
              <a:gd name="adj" fmla="val 3750"/>
            </a:avLst>
          </a:prstGeom>
          <a:solidFill>
            <a:srgbClr val="FEFCE8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915400" y="1600200"/>
            <a:ext cx="25603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Ojo al sonido</a:t>
            </a:r>
            <a:endParaRPr lang="en-US" sz="1800" dirty="0"/>
          </a:p>
          <a:p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ils‿ont</a:t>
            </a:r>
            <a:endParaRPr lang="en-US" sz="1800" dirty="0"/>
          </a:p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[ilzɔ̃] tienen</a:t>
            </a:r>
            <a:endParaRPr lang="en-US" sz="1800" dirty="0"/>
          </a:p>
          <a:p>
            <a:pPr indent="0" marL="0">
              <a:buNone/>
            </a:pPr>
            <a:r>
              <a:rPr lang="en-US" sz="10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ils sont</a:t>
            </a:r>
            <a:endParaRPr lang="en-US" sz="1800" dirty="0"/>
          </a:p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[ilsɔ̃] son</a:t>
            </a:r>
            <a:endParaRPr lang="en-US" sz="1800" dirty="0"/>
          </a:p>
          <a:p>
            <a:pPr indent="0" marL="0">
              <a:buNone/>
            </a:pPr>
            <a:r>
              <a:rPr lang="en-US" sz="10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5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z del enlace cambia el verbo.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1206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Edad: </a:t>
            </a:r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a huit ans</a:t>
            </a:r>
            <a:pPr indent="0" marL="0">
              <a:buNone/>
            </a:pPr>
            <a:r>
              <a:rPr lang="en-US" sz="1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Tiene ocho años   ·   </a:t>
            </a:r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as quel âge ?</a:t>
            </a:r>
            <a:pPr indent="0" marL="0">
              <a:buNone/>
            </a:pPr>
            <a:r>
              <a:rPr lang="en-US" sz="1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¿Cuántos años tienes?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Fíjate · Je n'ai pas de…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AWARENESS · NE … PAS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11064240" cy="1463040"/>
          </a:xfrm>
          <a:prstGeom prst="roundRect">
            <a:avLst>
              <a:gd name="adj" fmla="val 7500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1463040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</a:t>
            </a:r>
            <a:pPr algn="ctr" indent="0" marL="0">
              <a:buNone/>
            </a:pPr>
            <a:r>
              <a:rPr lang="en-US" sz="4600" b="1" dirty="0">
                <a:solidFill>
                  <a:srgbClr val="C2410C"/>
                </a:solidFill>
                <a:highlight>
                  <a:srgbClr val="FBD9C4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n'</a:t>
            </a:r>
            <a:pPr algn="ctr" indent="0" marL="0">
              <a:buNone/>
            </a:pPr>
            <a:r>
              <a:rPr lang="en-US" sz="4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</a:t>
            </a:r>
            <a:pPr algn="ctr" indent="0" marL="0">
              <a:buNone/>
            </a:pPr>
            <a:r>
              <a:rPr lang="en-US" sz="4600" b="1" dirty="0">
                <a:solidFill>
                  <a:srgbClr val="C2410C"/>
                </a:solidFill>
                <a:highlight>
                  <a:srgbClr val="FBD9C4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pas de</a:t>
            </a:r>
            <a:pPr algn="ctr" indent="0" marL="0">
              <a:buNone/>
            </a:pPr>
            <a:r>
              <a:rPr lang="en-US" sz="46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frères.</a:t>
            </a:r>
            <a:endParaRPr lang="en-US" sz="46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377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tengo hermanos.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3246120"/>
            <a:ext cx="356616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7240" y="3383280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… pas rodea el verbo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n'ai pas  ·  ne → n' ante vocal</a:t>
            </a:r>
            <a:endParaRPr lang="en-US" sz="2800" dirty="0"/>
          </a:p>
        </p:txBody>
      </p:sp>
      <p:sp>
        <p:nvSpPr>
          <p:cNvPr id="11" name="Shape 8"/>
          <p:cNvSpPr/>
          <p:nvPr/>
        </p:nvSpPr>
        <p:spPr>
          <a:xfrm>
            <a:off x="4297680" y="3246120"/>
            <a:ext cx="356616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526280" y="3383280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/ une / des → de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J'ai des frères → Je n'ai pas de frères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8046720" y="3246120"/>
            <a:ext cx="356616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275320" y="3383280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→ d' ante vocal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n'ai pas d'enfants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486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Puente: 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español dice «no tengo hermanos» sin artículo; el francés pone de. Nunca </a:t>
            </a:r>
            <a:pPr indent="0" marL="0">
              <a:buNone/>
            </a:pPr>
            <a:r>
              <a:rPr lang="en-US" sz="18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des</a:t>
            </a:r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Fíjate · La elisión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VOCAL + VOCAL = APÓSTROFO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2606040" cy="2468880"/>
          </a:xfrm>
          <a:prstGeom prst="roundRect">
            <a:avLst>
              <a:gd name="adj" fmla="val 4444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45920"/>
            <a:ext cx="2606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+ ai</a:t>
            </a:r>
            <a:endParaRPr lang="en-US" sz="18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8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j'ai</a:t>
            </a:r>
            <a:endParaRPr lang="en-US" sz="18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tengo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3337560" y="1554480"/>
            <a:ext cx="2606040" cy="24688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337560" y="1645920"/>
            <a:ext cx="2606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+ appelle</a:t>
            </a:r>
            <a:endParaRPr lang="en-US" sz="18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8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m'appelle</a:t>
            </a:r>
            <a:endParaRPr lang="en-US" sz="18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llamo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126480" y="1554480"/>
            <a:ext cx="2606040" cy="2468880"/>
          </a:xfrm>
          <a:prstGeom prst="roundRect">
            <a:avLst>
              <a:gd name="adj" fmla="val 4444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126480" y="1645920"/>
            <a:ext cx="2606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+ ai</a:t>
            </a:r>
            <a:endParaRPr lang="en-US" sz="18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8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n'ai</a:t>
            </a:r>
            <a:endParaRPr lang="en-US" sz="18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tengo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915400" y="1554480"/>
            <a:ext cx="2606040" cy="24688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915400" y="1645920"/>
            <a:ext cx="2606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+ enfants</a:t>
            </a:r>
            <a:endParaRPr lang="en-US" sz="18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8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d'enfants</a:t>
            </a:r>
            <a:endParaRPr lang="en-US" sz="18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(de) hijos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438912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Puente: </a:t>
            </a:r>
            <a:pPr indent="0" marL="0">
              <a:buNone/>
            </a:pPr>
            <a:r>
              <a:rPr lang="en-US" sz="1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español solo pasa con «a + el = al» y «de + el = del». En francés es obligatorio siempre que choquen dos vocales: </a:t>
            </a:r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habite</a:t>
            </a:r>
            <a:pPr indent="0" marL="0">
              <a:buNone/>
            </a:pPr>
            <a:r>
              <a:rPr lang="en-US" sz="1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existe → </a:t>
            </a:r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j'habite</a:t>
            </a:r>
            <a:pPr indent="0" marL="0">
              <a:buNone/>
            </a:pPr>
            <a:r>
              <a:rPr lang="en-US" sz="1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Chunk translation · en voz alta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STRUCTURED PRODUCTION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3258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Dilo primero en voz alta. Luego escríbelo en el cuadernillo. Piensa en bloques.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187452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indent="0" marL="0">
              <a:buNone/>
            </a:pPr>
            <a:r>
              <a:rPr lang="en-US" sz="23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llamo Miguel y soy profesor.</a:t>
            </a:r>
            <a:endParaRPr lang="en-US" sz="23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56032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indent="0" marL="0">
              <a:buNone/>
            </a:pPr>
            <a:r>
              <a:rPr lang="en-US" sz="23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Tengo una hija que se llama Violeta.</a:t>
            </a:r>
            <a:endParaRPr lang="en-US" sz="23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324612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indent="0" marL="0">
              <a:buNone/>
            </a:pPr>
            <a:r>
              <a:rPr lang="en-US" sz="23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ocho años.</a:t>
            </a:r>
            <a:endParaRPr lang="en-US" sz="23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393192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indent="0" marL="0">
              <a:buNone/>
            </a:pPr>
            <a:r>
              <a:rPr lang="en-US" sz="23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tengo hermanas, pero tengo un hermano.</a:t>
            </a:r>
            <a:endParaRPr lang="en-US" sz="23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461772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indent="0" marL="0">
              <a:buNone/>
            </a:pPr>
            <a:r>
              <a:rPr lang="en-US" sz="23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 hermano tiene cuarenta años.</a:t>
            </a:r>
            <a:endParaRPr lang="en-US" sz="23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530352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pPr indent="0" marL="0">
              <a:buNone/>
            </a:pPr>
            <a:r>
              <a:rPr lang="en-US" sz="23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¿Tienes hijos?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Chunk translation · soluciones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371600"/>
            <a:ext cx="11064240" cy="621792"/>
          </a:xfrm>
          <a:prstGeom prst="roundRect">
            <a:avLst>
              <a:gd name="adj" fmla="val 17647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1371600"/>
            <a:ext cx="10698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m'appelle Miguel et je suis professeur.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2103120"/>
            <a:ext cx="1106424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103120"/>
            <a:ext cx="10698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J'ai une fille qui s'appelle Violeta.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548640" y="2834640"/>
            <a:ext cx="11064240" cy="621792"/>
          </a:xfrm>
          <a:prstGeom prst="roundRect">
            <a:avLst>
              <a:gd name="adj" fmla="val 17647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7240" y="2834640"/>
            <a:ext cx="10698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a huit ans.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48640" y="3566160"/>
            <a:ext cx="1106424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7240" y="3566160"/>
            <a:ext cx="10698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n'ai pas de sœurs, mais j'ai un frère.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4297680"/>
            <a:ext cx="11064240" cy="621792"/>
          </a:xfrm>
          <a:prstGeom prst="roundRect">
            <a:avLst>
              <a:gd name="adj" fmla="val 17647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77240" y="4297680"/>
            <a:ext cx="10698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 frère a quarante ans.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48640" y="5029200"/>
            <a:ext cx="1106424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77240" y="5029200"/>
            <a:ext cx="10698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pPr indent="0" marL="0">
              <a:buNone/>
            </a:pPr>
            <a:r>
              <a:rPr lang="en-US" sz="22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as des enfants ?</a:t>
            </a:r>
            <a:endParaRPr lang="en-US" sz="22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58521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Nuevo: </a:t>
            </a:r>
            <a:pPr indent="0" marL="0">
              <a:buNone/>
            </a:pPr>
            <a:r>
              <a:rPr lang="en-US" sz="15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 frère</a:t>
            </a:r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mi hermano. Los posesivos llegan más adelante; de momento, como chunk.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présentation · 60–80 palabras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PRODUCCIÓN ESCRITA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6675120" cy="4480560"/>
          </a:xfrm>
          <a:prstGeom prst="roundRect">
            <a:avLst>
              <a:gd name="adj" fmla="val 2449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1554480"/>
            <a:ext cx="62179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modelo · cambia los datos por los tuyos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2300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Bonjour ! Je m'appelle Paul. J'ai trente-neuf ans et je suis professeur d'anglais. J'habite à Nantes. J'ai une femme et un fils qui s'appelle Tom. Il a sept ans. Je n'ai pas de sœurs, mais j'ai un frère qui s'appelle Marc. Il a quarante-deux ans.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589520" y="141732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7589520" y="1920240"/>
            <a:ext cx="4023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Nombre, edad, profesión, ciudad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Dos familiares con nombre y edad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qui s'appelle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Una frase con je n'ai pas de / d'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Conectores et y mais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Cero palabras en español o inglés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589520" y="5074920"/>
            <a:ext cx="4023360" cy="822960"/>
          </a:xfrm>
          <a:prstGeom prst="roundRect">
            <a:avLst>
              <a:gd name="adj" fmla="val 13333"/>
            </a:avLst>
          </a:prstGeom>
          <a:solidFill>
            <a:srgbClr val="FEFCE8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772400" y="507492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¿No sabes una palabra? Rodéala con lo que sí sabes.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Ping-pong oral · en el chat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SPONTANEITY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5394960" cy="4206240"/>
          </a:xfrm>
          <a:prstGeom prst="roundRect">
            <a:avLst>
              <a:gd name="adj" fmla="val 2609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1645920"/>
            <a:ext cx="48463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funciona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8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en el chat: «Ping-pong S1».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hago preguntas en francés, una a una.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Dilo en voz alta y luego escríbelo.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Frases completas, sin mirar el cuadernillo.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final: corrección y errores al registro.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309360" y="1463040"/>
            <a:ext cx="4846320" cy="713232"/>
          </a:xfrm>
          <a:prstGeom prst="roundRect">
            <a:avLst>
              <a:gd name="adj" fmla="val 44872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583680" y="1463040"/>
            <a:ext cx="4389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tu t'appelles ?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766560" y="2331720"/>
            <a:ext cx="4846320" cy="713232"/>
          </a:xfrm>
          <a:prstGeom prst="roundRect">
            <a:avLst>
              <a:gd name="adj" fmla="val 44872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2331720"/>
            <a:ext cx="4389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as quel âge ?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6309360" y="3200400"/>
            <a:ext cx="4846320" cy="713232"/>
          </a:xfrm>
          <a:prstGeom prst="roundRect">
            <a:avLst>
              <a:gd name="adj" fmla="val 44872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583680" y="3200400"/>
            <a:ext cx="4389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habites où ?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6766560" y="4069080"/>
            <a:ext cx="4846320" cy="713232"/>
          </a:xfrm>
          <a:prstGeom prst="roundRect">
            <a:avLst>
              <a:gd name="adj" fmla="val 44872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040880" y="4069080"/>
            <a:ext cx="4389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Qu'est-ce que tu fais dans la vie ?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6309360" y="4937760"/>
            <a:ext cx="4846320" cy="713232"/>
          </a:xfrm>
          <a:prstGeom prst="roundRect">
            <a:avLst>
              <a:gd name="adj" fmla="val 44872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583680" y="4937760"/>
            <a:ext cx="4389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as des frères et sœurs ?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Trampas para hispanohablantes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REPASO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49808" y="155448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J'ai 44 ans.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Je suis 44 ans.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edad va con avoir (tener), igual que en español. «Je suis» es un calco del inglés I am.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297680" y="141732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498848" y="155448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Je suis professeur.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Je suis un professeur.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Profesión sin artículo, como «soy profesor». El «un» viene del inglés.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046720" y="141732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247888" y="155448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 [y] ≠ tout [u]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tôt = todo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tôt [to] = temprano · tout [tu] = todo · pourtant = sin embargo.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548640" y="384048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49808" y="397764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les parents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= los parientes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Falso amigo: les parents = los padres. Parientes = la famille.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4297680" y="384048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498848" y="397764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le fils [fis]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[fil]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fils (hijo) la l es muda y la s suena.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8046720" y="3840480"/>
            <a:ext cx="356616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247888" y="397764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241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Je n'ai pas de frères.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strike="sngStrike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Je n'ai pas des frères.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 la negación, un / une / des se convierten en de (d' ante vocal).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417320" y="4114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ticket</a:t>
            </a:r>
            <a:endParaRPr lang="en-US" sz="3400" dirty="0"/>
          </a:p>
        </p:txBody>
      </p:sp>
      <p:sp>
        <p:nvSpPr>
          <p:cNvPr id="3" name="icon-circle"/>
          <p:cNvSpPr/>
          <p:nvPr/>
        </p:nvSpPr>
        <p:spPr>
          <a:xfrm>
            <a:off x="548640" y="411480"/>
            <a:ext cx="731520" cy="731520"/>
          </a:xfrm>
          <a:prstGeom prst="ellipse">
            <a:avLst/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760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03920" y="1645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2410C"/>
                </a:solidFill>
              </a:rPr>
              <a:t>5 MINUTOS · CUADERNILLO O WEB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457200" cy="45720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5727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46304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avoir: nous ___ · elles ___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2322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2212848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Traduce: No tengo hermanos.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548640" y="3072384"/>
            <a:ext cx="457200" cy="45720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3072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962656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Traduce: Tengo un hijo que se llama Leo. Tiene diez años.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548640" y="3822192"/>
            <a:ext cx="457200" cy="457200"/>
          </a:xfrm>
          <a:prstGeom prst="ellipse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3822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3712464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Corrige: Je suis un professeur et je suis 44 ans.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7863840" y="1463040"/>
            <a:ext cx="3749040" cy="4389120"/>
          </a:xfrm>
          <a:prstGeom prst="roundRect">
            <a:avLst>
              <a:gd name="adj" fmla="val 2927"/>
            </a:avLst>
          </a:prstGeom>
          <a:solidFill>
            <a:srgbClr val="FFF1E8"/>
          </a:solidFill>
          <a:ln w="12700">
            <a:solidFill>
              <a:srgbClr val="FBD9C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092440" y="16002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Semáforo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8092440" y="2057400"/>
            <a:ext cx="320040" cy="320040"/>
          </a:xfrm>
          <a:prstGeom prst="ellipse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549640" y="2057400"/>
            <a:ext cx="320040" cy="3200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006840" y="2057400"/>
            <a:ext cx="320040" cy="32004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8092440" y="2560320"/>
            <a:ext cx="3337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avoir en presente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Presento a mi familia con edades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Digo lo que no tengo (je n'ai pas de)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C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Escribo un párrafo de presentación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14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LA SEMANA 2</a:t>
            </a:r>
            <a:endParaRPr lang="en-US" sz="18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rutina</a:t>
            </a:r>
            <a:endParaRPr lang="en-US" sz="5400" dirty="0"/>
          </a:p>
        </p:txBody>
      </p:sp>
      <p:sp>
        <p:nvSpPr>
          <p:cNvPr id="4" name="Shape 2"/>
          <p:cNvSpPr/>
          <p:nvPr/>
        </p:nvSpPr>
        <p:spPr>
          <a:xfrm>
            <a:off x="731520" y="393192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4114800"/>
            <a:ext cx="45720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05840" y="466344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Flashcards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 al día, también sin clase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4389120" y="393192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4114800"/>
            <a:ext cx="457200" cy="4572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663440" y="466344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Copiar resultados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Pégalos en el chat tras cada clase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8046720" y="393192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7C2D12"/>
          </a:solidFill>
          <a:ln w="12700">
            <a:solidFill>
              <a:srgbClr val="7C2D12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4114800"/>
            <a:ext cx="457200" cy="4572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8321040" y="466344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Ping-pong S1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FB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conversación en el chat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ncais M1">
  <a:themeElements>
    <a:clrScheme name="Francais M1">
      <a:dk1>
        <a:srgbClr val="1C1917"/>
      </a:dk1>
      <a:lt1>
        <a:srgbClr val="FFFFFF"/>
      </a:lt1>
      <a:dk2>
        <a:srgbClr val="7C2D12"/>
      </a:dk2>
      <a:lt2>
        <a:srgbClr val="FFF1E8"/>
      </a:lt2>
      <a:accent1>
        <a:srgbClr val="C2410C"/>
      </a:accent1>
      <a:accent2>
        <a:srgbClr val="15803D"/>
      </a:accent2>
      <a:accent3>
        <a:srgbClr val="1D4ED8"/>
      </a:accent3>
      <a:accent4>
        <a:srgbClr val="A16207"/>
      </a:accent4>
      <a:accent5>
        <a:srgbClr val="6B7280"/>
      </a:accent5>
      <a:accent6>
        <a:srgbClr val="B91C1C"/>
      </a:accent6>
      <a:hlink>
        <a:srgbClr val="C2410C"/>
      </a:hlink>
      <a:folHlink>
        <a:srgbClr val="7C2D12"/>
      </a:folHlink>
    </a:clrScheme>
    <a:fontScheme name="Francais M1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Semana 1 · Je me présente</dc:title>
  <dc:subject>PptxGenJS Presentation</dc:subject>
  <dc:creator>Français · Miguel</dc:creator>
  <cp:lastModifiedBy>Français · Miguel</cp:lastModifiedBy>
  <cp:revision>1</cp:revision>
  <dcterms:created xsi:type="dcterms:W3CDTF">2026-10-23T00:13:21Z</dcterms:created>
  <dcterms:modified xsi:type="dcterms:W3CDTF">2026-10-23T00:13:21Z</dcterms:modified>
</cp:coreProperties>
</file>